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3EB54-9A92-46F3-8D34-BA621B828937}" v="2" dt="2025-10-05T17:16:27.363"/>
    <p1510:client id="{5FC8AF5B-E293-00FD-0189-46CD6088DE1C}" v="115" dt="2025-10-05T19:48:53.364"/>
    <p1510:client id="{6388D88A-C91F-4AF2-37A2-C37B321EF0AA}" v="796" dt="2025-10-05T18:40:42.928"/>
    <p1510:client id="{6493A31E-5F20-A82C-4FC1-B26F1EBB9022}" v="258" dt="2025-10-05T19:56:19.498"/>
    <p1510:client id="{84D2B18E-A889-2554-F469-DC6F60E37C99}" v="65" dt="2025-10-05T20:05:16.382"/>
    <p1510:client id="{8748376B-BCA0-F24B-BDA7-7BA49DCE2B6B}" v="252" dt="2025-10-05T19:59:46.894"/>
    <p1510:client id="{9E00E2AC-E5A9-2187-7491-3726043A0399}" v="7" dt="2025-10-05T19:56:05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FF4F1C7-18C9-4748-9DC4-D0BA0980335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13E4BF6-577B-4E48-BAC8-C2646C1E1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E4BF6-577B-4E48-BAC8-C2646C1E1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7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DD5B-DF0A-EA2F-7F0B-97ED6C55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B4EA4-62F2-2440-5324-D8C80DF22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C013C-E335-0E36-5A65-B2BC3162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F7A0F-15D1-36A8-675D-AC43D766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EA3C-9404-D9F9-B056-39E1751C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0718-D61F-09BD-3B04-92B2870D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3AAAE-B942-31C9-D985-0D50DDB63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2A511-2B84-1934-9119-4BEFA359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213A5-FB46-1DEE-9B29-F4398501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BF331-638B-822D-6F40-3F5DC64D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204B5-35C5-797D-4AE2-B8547F99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A772D-1D21-C4A4-E02A-AB7B6E559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4A559-082A-69D5-9F35-393BBA9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AFC5-478F-014F-1FB2-1D3527D1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76C6C-F475-5B0C-E0DD-C01F64A7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B9D8-9DBA-615E-3156-8A87D02D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EEAF-0BB0-FE45-2E5C-C50F6A75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18DB-0AE2-D269-3405-941C2B519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C8E3-C5FB-DE28-C32A-28BBD2AF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6EBDD-3A61-763C-E078-A570A6DE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E9BE-6236-B702-0148-13F2EBC3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7DD5-0839-2622-68A9-58FD53469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FA7C-2E08-0AED-E01F-A4E4B778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34FD2-8E17-79F1-8A68-EC6A3CDE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204EA-C31B-B58C-43A7-83544C72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5B14-6FD0-C344-06A5-2835D572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EB17-BCC6-6E73-BCF5-3773F0746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907A6-EBF8-654A-EE29-41E5CBE06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A7832-F220-D15F-18C4-887EEBF6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832F-4AAF-3724-DC97-ABBF8D73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8A045-120A-B5C1-8289-6228FBDB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DB08-ADAF-EFA5-D39E-B72A5A13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AF099-22E4-B6DD-325E-C176136A3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0EF7-69BF-0624-990F-3F5A068DD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3DB3F-8830-BDA4-3119-EC5F13E7E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F8248-DCC8-6C7E-C4F1-F3187F417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32BFD-CA34-5DD1-531F-E3EEA168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BFBB8-D613-8065-AFA4-F0D79D3A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9A0AC-BEC9-3A72-20B5-38D9F684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7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3D33-DFCA-E8F1-420D-EAC5809A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C9B56-0C45-A6B1-07E6-339EF6B0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86881-5553-0426-013F-677B65B6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A4649-66C8-5564-37B7-67F38965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8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87F77-DC8D-8E29-1837-D6F11CB3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B3ED6-23EE-A37E-FE82-BEBAFACD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37BD-CA18-3FC4-E322-A69561F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9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C52B-57B7-D92A-AC9D-6AE37D20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ADDE6-7A52-097B-824C-6B535FB5E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23FBD-CBA4-482C-5243-445E7B9FB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BBF5A-68F3-07F3-2EC6-C7FF217E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69A03-6B84-A300-50B0-EF74CA74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5CB03-F7FF-E09E-9D8F-FAC5DD73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78CD-EA55-E270-4A5A-64B2E21A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9F969-8B67-06DC-4FD4-B7A39B715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C3C82-741A-5AAB-5592-DEC827000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D0795-0F42-8666-B2CF-C4A20E6E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F40E-2DA4-EC10-2FC3-49FA0ED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1CCD-F97B-6991-871C-3EEC8250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0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FB9B2-435E-2350-FBF6-E5E7EE8E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4583A-9033-DF85-BA8C-48AEC81F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06404-73D3-3B09-9E0A-D9110C663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AFC4DE-BBBB-0B4C-8E3F-17AF42208765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5FEBC-AE84-74B2-2FA1-C74A34038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4595-0444-3A9F-F684-20BAF6A71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DE085-012B-FA42-B8B6-3FF2D932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736CAB1F-557E-4FA4-81CC-DC491EF8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1000">
                <a:schemeClr val="tx2">
                  <a:lumMod val="50000"/>
                  <a:alpha val="1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7646891" cy="6858001"/>
          </a:xfrm>
          <a:prstGeom prst="rect">
            <a:avLst/>
          </a:prstGeom>
          <a:gradFill>
            <a:gsLst>
              <a:gs pos="41000">
                <a:schemeClr val="accent1">
                  <a:lumMod val="75000"/>
                  <a:alpha val="52000"/>
                </a:schemeClr>
              </a:gs>
              <a:gs pos="95000">
                <a:srgbClr val="000000">
                  <a:alpha val="68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550980-2AB6-4DE5-86DD-064ADF160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2501118"/>
            <a:ext cx="8091784" cy="4331436"/>
          </a:xfrm>
          <a:prstGeom prst="rect">
            <a:avLst/>
          </a:prstGeom>
          <a:gradFill>
            <a:gsLst>
              <a:gs pos="0">
                <a:srgbClr val="000000">
                  <a:alpha val="16000"/>
                </a:srgbClr>
              </a:gs>
              <a:gs pos="91000">
                <a:schemeClr val="accent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DF4B167-8E82-4458-AE55-88B683EBF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95" y="-3"/>
            <a:ext cx="8091784" cy="6857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000"/>
                </a:schemeClr>
              </a:gs>
              <a:gs pos="99000">
                <a:srgbClr val="000000">
                  <a:alpha val="57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2101742" y="699966"/>
            <a:ext cx="5121259" cy="5458067"/>
          </a:xfrm>
          <a:prstGeom prst="ellipse">
            <a:avLst/>
          </a:prstGeom>
          <a:gradFill>
            <a:gsLst>
              <a:gs pos="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7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6192E-FCD3-C748-90CA-ACFDB607D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125" y="2920878"/>
            <a:ext cx="5853227" cy="2992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100" b="1">
                <a:solidFill>
                  <a:srgbClr val="FFFFFF"/>
                </a:solidFill>
              </a:rPr>
              <a:t>ASTROPHILES:</a:t>
            </a:r>
            <a:br>
              <a:rPr lang="en-US" sz="4100" b="1"/>
            </a:br>
            <a:r>
              <a:rPr lang="en-US" sz="4100">
                <a:solidFill>
                  <a:srgbClr val="FFFFFF"/>
                </a:solidFill>
              </a:rPr>
              <a:t>What if the next medical breakthrough wasn't discovered on earth-but above it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69964-0B17-B1C4-B2DD-7562FEB076DD}"/>
              </a:ext>
            </a:extLst>
          </p:cNvPr>
          <p:cNvSpPr txBox="1"/>
          <p:nvPr/>
        </p:nvSpPr>
        <p:spPr>
          <a:xfrm>
            <a:off x="1221364" y="1017038"/>
            <a:ext cx="5091282" cy="12482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400" b="1">
                <a:solidFill>
                  <a:srgbClr val="FFFFFF"/>
                </a:solidFill>
              </a:rPr>
              <a:t>JORDAN UNIVIRSITY OF SCIENCE AND TECHNOLOGY</a:t>
            </a:r>
            <a:r>
              <a:rPr lang="en-US" sz="2400">
                <a:solidFill>
                  <a:srgbClr val="FFFFFF"/>
                </a:solidFill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015AA-1FF0-E5F8-EB3E-89CDACFEF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8" r="2" b="2"/>
          <a:stretch>
            <a:fillRect/>
          </a:stretch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16E4F-03BD-F055-8D1C-2E2AA481E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7" y="300934"/>
            <a:ext cx="1192696" cy="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1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C8FE8-A587-1CA0-57A6-116BD904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 b="7547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5D93B-4A03-EB31-9968-AC04547D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CONCEPT OVERVIEW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عنصر نائب للمحتوى 3">
                <a:extLst>
                  <a:ext uri="{FF2B5EF4-FFF2-40B4-BE49-F238E27FC236}">
                    <a16:creationId xmlns:a16="http://schemas.microsoft.com/office/drawing/2014/main" id="{2E41F463-7B52-3FF9-3856-D6B362CDB0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932811"/>
                  </p:ext>
                </p:extLst>
              </p:nvPr>
            </p:nvGraphicFramePr>
            <p:xfrm>
              <a:off x="-5186" y="4705858"/>
              <a:ext cx="2445142" cy="21586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5142" cy="2158691"/>
                    </a:xfrm>
                    <a:prstGeom prst="rect">
                      <a:avLst/>
                    </a:prstGeom>
                  </am3d:spPr>
                  <am3d:camera>
                    <am3d:pos x="0" y="0" z="747149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8" d="1000000"/>
                    <am3d:preTrans dx="-61116" dy="-59962" dz="-98242"/>
                    <am3d:scale>
                      <am3d:sx n="1000000" d="1000000"/>
                      <am3d:sy n="1000000" d="1000000"/>
                      <am3d:sz n="1000000" d="1000000"/>
                    </am3d:scale>
                    <am3d:rot ax="-334987" ay="2220198" az="-2020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74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عنصر نائب للمحتوى 3">
                <a:extLst>
                  <a:ext uri="{FF2B5EF4-FFF2-40B4-BE49-F238E27FC236}">
                    <a16:creationId xmlns:a16="http://schemas.microsoft.com/office/drawing/2014/main" id="{2E41F463-7B52-3FF9-3856-D6B362CDB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186" y="4705858"/>
                <a:ext cx="2445142" cy="215869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A8E8FBA-1E1D-5A7F-78C8-06D5D7F4DC84}"/>
              </a:ext>
            </a:extLst>
          </p:cNvPr>
          <p:cNvSpPr>
            <a:spLocks noGrp="1"/>
          </p:cNvSpPr>
          <p:nvPr/>
        </p:nvSpPr>
        <p:spPr>
          <a:xfrm>
            <a:off x="838200" y="186785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ea typeface="+mn-lt"/>
                <a:cs typeface="+mn-lt"/>
              </a:rPr>
              <a:t>Our project uses space-based labs in Low Earth Orbit (LEO) to grow perfect protein crystals, which can speed up the development of new medicines.</a:t>
            </a:r>
          </a:p>
          <a:p>
            <a:r>
              <a:rPr lang="en-GB" sz="1600">
                <a:ea typeface="+mn-lt"/>
                <a:cs typeface="+mn-lt"/>
              </a:rPr>
              <a:t>By working in microgravity, we can get more accurate and higher-quality results than on Earth. </a:t>
            </a:r>
          </a:p>
          <a:p>
            <a:r>
              <a:rPr lang="en-GB" sz="1600">
                <a:ea typeface="+mn-lt"/>
                <a:cs typeface="+mn-lt"/>
              </a:rPr>
              <a:t>We are creating a modular, automated research unit that makes experiments in space cost-effective, repeatable, and scalable, opening new opportunities for both businesses and research institutions.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09879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7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4A3C-4A0A-EE5A-4F31-242F0DBB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WHY MICROGRAVITY CHANGES SCIENCE ITSELF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DB9389-4212-D51A-6A77-CF3237BB1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900">
                <a:ea typeface="+mn-lt"/>
                <a:cs typeface="+mn-lt"/>
              </a:rPr>
              <a:t>No sedimentation or convection: Proteins crystallize slowly and uniformly.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900">
                <a:ea typeface="+mn-lt"/>
                <a:cs typeface="+mn-lt"/>
              </a:rPr>
              <a:t>• Larger, purer crystals: Essential for accurate structure analysis and drug design.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900">
                <a:ea typeface="+mn-lt"/>
                <a:cs typeface="+mn-lt"/>
              </a:rPr>
              <a:t>• 3D cell growth: Cells and tissues behave differently, revealing patterns not seen on Earth.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900">
                <a:ea typeface="+mn-lt"/>
                <a:cs typeface="+mn-lt"/>
              </a:rPr>
              <a:t> • Transformative research: Microgravity changes how we study molecular interactions, disease models, and drug discovery.</a:t>
            </a:r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41CE0-4964-ABE0-DD47-B877430B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859760"/>
            <a:ext cx="4788505" cy="2406223"/>
          </a:xfrm>
          <a:prstGeom prst="rect">
            <a:avLst/>
          </a:prstGeom>
        </p:spPr>
      </p:pic>
      <p:sp>
        <p:nvSpPr>
          <p:cNvPr id="85" name="Freeform: Shape 7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B8A3AC-2397-E9ED-9FEC-906AC3CA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Learning from space debris-designing for the future</a:t>
            </a:r>
            <a:r>
              <a:rPr lang="en-US"/>
              <a:t> </a:t>
            </a:r>
            <a:br>
              <a:rPr lang="en-US"/>
            </a:b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05FF1-59CF-4EB9-5795-D115B302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3" y="1294206"/>
            <a:ext cx="5483467" cy="3340100"/>
          </a:xfrm>
          <a:prstGeom prst="rect">
            <a:avLst/>
          </a:prstGeom>
        </p:spPr>
      </p:pic>
      <p:sp>
        <p:nvSpPr>
          <p:cNvPr id="556" name="TextBox 555">
            <a:extLst>
              <a:ext uri="{FF2B5EF4-FFF2-40B4-BE49-F238E27FC236}">
                <a16:creationId xmlns:a16="http://schemas.microsoft.com/office/drawing/2014/main" id="{1C32EBE6-C504-58CB-5911-3CD7D6C943BF}"/>
              </a:ext>
            </a:extLst>
          </p:cNvPr>
          <p:cNvSpPr txBox="1"/>
          <p:nvPr/>
        </p:nvSpPr>
        <p:spPr>
          <a:xfrm>
            <a:off x="6369730" y="4969893"/>
            <a:ext cx="33404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OREDM 3-directional average cross-sectional area flux for spacecraft assessment, mapped to 2-D directional flux projection. </a:t>
            </a:r>
          </a:p>
          <a:p>
            <a:r>
              <a:rPr lang="en-US" sz="1400"/>
              <a:t>*hot colors :high flux</a:t>
            </a:r>
          </a:p>
          <a:p>
            <a:r>
              <a:rPr lang="en-US" sz="1400"/>
              <a:t> *cool colors :low flux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EAACD6E8-D89C-BF92-F842-0B27F4FF5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7750" y="1829595"/>
            <a:ext cx="521165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After the Cosmos–Iridium collision, thousands of new debris fragments were generated — increasing the long-term risk to orbital operations. To avoid similar threats, ASTROPHILES follows NASA’s orbital debris mitigation standards, ensuring: • debris-avoidance trajectory planning, • controlled orbit altitude selection, • and sustainable reusability of every module. Using directional flux data, our orbit is positioned within a low-risk corridor, minimizing collision probability while maintaining optimal communication and experiment stability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72986-F798-170F-0672-435277D4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75" y="-1193287"/>
            <a:ext cx="4794241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making space-based </a:t>
            </a:r>
            <a:br>
              <a:rPr lang="en-US" sz="3600" b="1"/>
            </a:br>
            <a:r>
              <a:rPr lang="en-US" sz="3600" b="1">
                <a:solidFill>
                  <a:schemeClr val="bg1"/>
                </a:solidFill>
              </a:rPr>
              <a:t>Reasearch accessible </a:t>
            </a:r>
            <a:br>
              <a:rPr lang="en-US" sz="3600" b="1"/>
            </a:br>
            <a:r>
              <a:rPr lang="en-US" sz="3600" b="1">
                <a:solidFill>
                  <a:schemeClr val="bg1"/>
                </a:solidFill>
              </a:rPr>
              <a:t>and profitable</a:t>
            </a:r>
            <a:r>
              <a:rPr lang="en-US" sz="36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C84D96-BCCF-4147-75AE-5DC71A1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98741"/>
            <a:ext cx="5176632" cy="43825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78A439-569B-5635-AAC0-B824B22D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06" y="2587834"/>
            <a:ext cx="4399009" cy="2375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731950-71F9-C2FC-42C2-53E6D9F6F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06" y="5330186"/>
            <a:ext cx="5486400" cy="1539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E1AE35-0F75-F56D-6838-EDADD8F3836C}"/>
              </a:ext>
            </a:extLst>
          </p:cNvPr>
          <p:cNvSpPr txBox="1"/>
          <p:nvPr/>
        </p:nvSpPr>
        <p:spPr>
          <a:xfrm>
            <a:off x="6446206" y="1009410"/>
            <a:ext cx="509847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Aptos Display"/>
              </a:rPr>
              <a:t>Chash flow projection</a:t>
            </a:r>
            <a:r>
              <a:rPr lang="en-US" sz="6600">
                <a:latin typeface="Aptos Display"/>
              </a:rPr>
              <a:t> 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omputer with a screen on&#10;&#10;AI-generated content may be incorrect.">
            <a:extLst>
              <a:ext uri="{FF2B5EF4-FFF2-40B4-BE49-F238E27FC236}">
                <a16:creationId xmlns:a16="http://schemas.microsoft.com/office/drawing/2014/main" id="{74E01131-A10B-3F4D-694A-A42201AD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16" b="12163"/>
          <a:stretch>
            <a:fillRect/>
          </a:stretch>
        </p:blipFill>
        <p:spPr>
          <a:xfrm>
            <a:off x="5013974" y="10"/>
            <a:ext cx="8750405" cy="685799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90104D-1C47-5D1D-3EED-8A51BCC1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24" y="2268"/>
            <a:ext cx="3822189" cy="1899912"/>
          </a:xfrm>
        </p:spPr>
        <p:txBody>
          <a:bodyPr>
            <a:normAutofit/>
          </a:bodyPr>
          <a:lstStyle/>
          <a:p>
            <a:r>
              <a:rPr lang="en-GB" sz="3100" b="1"/>
              <a:t>From orbit to earth:the Future of space-based Biotech</a:t>
            </a:r>
          </a:p>
        </p:txBody>
      </p:sp>
      <p:sp>
        <p:nvSpPr>
          <p:cNvPr id="54" name="Content Placeholder 39">
            <a:extLst>
              <a:ext uri="{FF2B5EF4-FFF2-40B4-BE49-F238E27FC236}">
                <a16:creationId xmlns:a16="http://schemas.microsoft.com/office/drawing/2014/main" id="{F518ACD3-D454-D17F-14DF-C4A0AA14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95" y="1708487"/>
            <a:ext cx="4668855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ASTROPHILES isn’t just a lab in orbit — it’s a digital gateway connecting Earth-based researchers to real-time space experiments.</a:t>
            </a:r>
          </a:p>
          <a:p>
            <a:r>
              <a:rPr lang="en-US" sz="1800" dirty="0">
                <a:ea typeface="+mn-lt"/>
                <a:cs typeface="+mn-lt"/>
              </a:rPr>
              <a:t> 🔹 Booking System: Researchers and biotech companies can reserve experiment slots directly via our platform. </a:t>
            </a:r>
          </a:p>
          <a:p>
            <a:r>
              <a:rPr lang="en-US" sz="1800">
                <a:ea typeface="+mn-lt"/>
                <a:cs typeface="+mn-lt"/>
              </a:rPr>
              <a:t>🔹 AI Dashboard: Monitor, design, and analyze experiments remotely. </a:t>
            </a:r>
          </a:p>
          <a:p>
            <a:r>
              <a:rPr lang="en-US" sz="1800" dirty="0">
                <a:ea typeface="+mn-lt"/>
                <a:cs typeface="+mn-lt"/>
              </a:rPr>
              <a:t>🔹 Data Revenue: Collected orbital data can be sold/licensed to institutions and pharmaceutical companies, creating a continuous revenue stream. </a:t>
            </a:r>
          </a:p>
          <a:p>
            <a:r>
              <a:rPr lang="en-US" sz="1800" dirty="0">
                <a:ea typeface="+mn-lt"/>
                <a:cs typeface="+mn-lt"/>
              </a:rPr>
              <a:t>🔹 Expansion: Future modules include stem cells, tissue engineering, and biomaterials.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00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A04D4-2354-4D80-CD10-E7E885B9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0"/>
          <a:stretch>
            <a:fillRect/>
          </a:stretch>
        </p:blipFill>
        <p:spPr>
          <a:xfrm>
            <a:off x="274322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AA6FE-97C8-8493-4DD7-65892654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690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FUTURE VISION 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361F-7BC8-63AB-F1B8-38E7FDFE7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Our LEO lab operates core modules conducting microgravity experiments. Next, we’ll expand with additional modules for stem cells, tissue engineering, and biomaterials. Data collected will feed a global marketplace, paving the way for a self-sustaining network of orbital labs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DCFBE-F8DE-4570-F2C3-071617B17314}"/>
              </a:ext>
            </a:extLst>
          </p:cNvPr>
          <p:cNvSpPr txBox="1"/>
          <p:nvPr/>
        </p:nvSpPr>
        <p:spPr>
          <a:xfrm>
            <a:off x="6374145" y="6276656"/>
            <a:ext cx="8011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ea typeface="+mn-lt"/>
                <a:cs typeface="+mn-lt"/>
              </a:rPr>
              <a:t>ASTROPHILES — Where Space Meets Life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40047258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(1)</Template>
  <TotalTime>2</TotalTime>
  <Words>454</Words>
  <Application>Microsoft Office PowerPoint</Application>
  <PresentationFormat>شاشة عريضة</PresentationFormat>
  <Paragraphs>28</Paragraphs>
  <Slides>7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نسق Office</vt:lpstr>
      <vt:lpstr>ASTROPHILES: What if the next medical breakthrough wasn't discovered on earth-but above it ?</vt:lpstr>
      <vt:lpstr>CONCEPT OVERVIEW</vt:lpstr>
      <vt:lpstr>WHY MICROGRAVITY CHANGES SCIENCE ITSELF </vt:lpstr>
      <vt:lpstr>Learning from space debris-designing for the future  </vt:lpstr>
      <vt:lpstr>making space-based  Reasearch accessible  and profitable </vt:lpstr>
      <vt:lpstr>From orbit to earth:the Future of space-based Biotech</vt:lpstr>
      <vt:lpstr>FUTURE VISION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AYMAN QORA'AN</dc:creator>
  <cp:lastModifiedBy>ALI AYMAN QORA'AN</cp:lastModifiedBy>
  <cp:revision>1</cp:revision>
  <dcterms:created xsi:type="dcterms:W3CDTF">2025-10-05T20:06:55Z</dcterms:created>
  <dcterms:modified xsi:type="dcterms:W3CDTF">2025-10-05T20:09:28Z</dcterms:modified>
</cp:coreProperties>
</file>